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92" r:id="rId3"/>
    <p:sldId id="261" r:id="rId4"/>
    <p:sldId id="262" r:id="rId5"/>
    <p:sldId id="293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95" r:id="rId25"/>
    <p:sldId id="286" r:id="rId26"/>
    <p:sldId id="289" r:id="rId27"/>
    <p:sldId id="291" r:id="rId28"/>
    <p:sldId id="296" r:id="rId29"/>
    <p:sldId id="281" r:id="rId30"/>
    <p:sldId id="288" r:id="rId31"/>
    <p:sldId id="294" r:id="rId32"/>
    <p:sldId id="298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ly Rachanow Williams" initials="S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81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56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9C575-FF78-4589-AE69-36AC997960E2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2993-6BEB-4E34-B96C-610B85A1D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24E4-97F1-4BAA-BD47-03DE091B1E7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5FAE-B2E9-410D-AAC4-1F76D9C3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1F91AD-34A1-46D9-A9B0-93A541A0F34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4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5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Helvetica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3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6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5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6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8DD6-DAAC-4CA7-9DCE-CA586B001F24}" type="datetimeFigureOut">
              <a:rPr lang="en-US" smtClean="0"/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9A55-FD4B-48C0-889F-7745725807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C:\Users\freynoso\Desktop\images\Footer-MM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00750"/>
            <a:ext cx="9144001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4800" y="6248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Ways to Approach a Top REALTOR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45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1161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1161C"/>
        </a:buClr>
        <a:buFont typeface="Wingdings" pitchFamily="2" charset="2"/>
        <a:buChar char="§"/>
        <a:defRPr sz="3200" kern="1200">
          <a:solidFill>
            <a:srgbClr val="5A5A5A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1161C"/>
        </a:buClr>
        <a:buFont typeface="Wingdings" pitchFamily="2" charset="2"/>
        <a:buChar char="§"/>
        <a:defRPr sz="2800" kern="1200">
          <a:solidFill>
            <a:srgbClr val="5A5A5A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1161C"/>
        </a:buClr>
        <a:buFont typeface="Wingdings" pitchFamily="2" charset="2"/>
        <a:buChar char="§"/>
        <a:defRPr sz="2400" kern="1200">
          <a:solidFill>
            <a:srgbClr val="5A5A5A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1161C"/>
        </a:buClr>
        <a:buFont typeface="Wingdings" pitchFamily="2" charset="2"/>
        <a:buChar char="§"/>
        <a:defRPr sz="2000" kern="1200">
          <a:solidFill>
            <a:srgbClr val="5A5A5A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1161C"/>
        </a:buClr>
        <a:buFont typeface="Wingdings" pitchFamily="2" charset="2"/>
        <a:buChar char="§"/>
        <a:defRPr sz="2000" kern="1200">
          <a:solidFill>
            <a:srgbClr val="5A5A5A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eferralGuru" TargetMode="External"/><Relationship Id="rId2" Type="http://schemas.openxmlformats.org/officeDocument/2006/relationships/hyperlink" Target="mailto:TheGenerosityGeneratio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onuswebinar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bonuswebinar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onuswebinar.com/" TargetMode="External"/><Relationship Id="rId2" Type="http://schemas.openxmlformats.org/officeDocument/2006/relationships/hyperlink" Target="http://www.facebook.com/ReferralGu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eGenerosityGeneration@Gmail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reynoso\Desktop\470658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257800"/>
            <a:ext cx="9144000" cy="1577031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461" y="5848290"/>
            <a:ext cx="283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ith Michael Maher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305490"/>
            <a:ext cx="283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June 18,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415915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Ways to Approach a Top REALTOR</a:t>
            </a:r>
            <a:r>
              <a:rPr lang="en-US" sz="28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C:\Users\freynoso\Desktop\images\Top-M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14932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485719" cy="289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Top Realtor® may not be your ideal target!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It may </a:t>
            </a:r>
            <a:r>
              <a:rPr lang="en-US" sz="2000" dirty="0"/>
              <a:t>b</a:t>
            </a:r>
            <a:r>
              <a:rPr lang="en-US" sz="2000" dirty="0" smtClean="0"/>
              <a:t>e…</a:t>
            </a:r>
          </a:p>
          <a:p>
            <a:endParaRPr lang="en-US" sz="2000" dirty="0" smtClean="0"/>
          </a:p>
          <a:p>
            <a:r>
              <a:rPr lang="en-US" sz="2000" dirty="0" smtClean="0"/>
              <a:t>The buyers’ agent.</a:t>
            </a:r>
          </a:p>
          <a:p>
            <a:endParaRPr lang="en-US" sz="2000" dirty="0" smtClean="0"/>
          </a:p>
          <a:p>
            <a:r>
              <a:rPr lang="en-US" sz="2000" dirty="0" smtClean="0"/>
              <a:t>Open house </a:t>
            </a:r>
            <a:r>
              <a:rPr lang="en-US" sz="2000" dirty="0"/>
              <a:t>a</a:t>
            </a:r>
            <a:r>
              <a:rPr lang="en-US" sz="2000" dirty="0" smtClean="0"/>
              <a:t>pproach!  </a:t>
            </a:r>
            <a:endParaRPr lang="en-US" sz="2000" dirty="0"/>
          </a:p>
        </p:txBody>
      </p:sp>
      <p:pic>
        <p:nvPicPr>
          <p:cNvPr id="1026" name="Picture 2" descr="http://www.rooney-re.com/blog/files/2014/05/south-boston-open-h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032082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Who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To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Approach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and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What NOT To Do</a:t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91" y="2362200"/>
            <a:ext cx="6172200" cy="304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Mine asked to bring our team lunch probably 6 </a:t>
            </a:r>
            <a:r>
              <a:rPr lang="en-US" sz="2000" dirty="0" smtClean="0"/>
              <a:t>times and we said no. </a:t>
            </a:r>
            <a:r>
              <a:rPr lang="en-US" sz="2000" b="1" dirty="0" smtClean="0"/>
              <a:t>He </a:t>
            </a:r>
            <a:r>
              <a:rPr lang="en-US" sz="2000" b="1" dirty="0"/>
              <a:t>approached my buyers’ agent</a:t>
            </a:r>
            <a:r>
              <a:rPr lang="en-US" sz="2000" i="1" dirty="0"/>
              <a:t>. </a:t>
            </a:r>
            <a:r>
              <a:rPr lang="en-US" sz="2000" dirty="0"/>
              <a:t>(It can be hard to get ahold of me). When I met him and heard what he believed in, I knew he was a great match for us. Now, </a:t>
            </a:r>
            <a:r>
              <a:rPr lang="en-US" sz="2000" b="1" dirty="0"/>
              <a:t>I teach my entire team how to show buyers the benefit of using him</a:t>
            </a:r>
            <a:r>
              <a:rPr lang="en-US" sz="2000" dirty="0"/>
              <a:t> as our preferred lender because they are guaranteed the best service possible. </a:t>
            </a:r>
            <a:r>
              <a:rPr lang="en-US" sz="2000" dirty="0" smtClean="0"/>
              <a:t>We aim to be the #1 referred real estate team in Athens and North Georgia and he's one of the crucial pieces of the puzzle that make that possible.”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57" y="2193800"/>
            <a:ext cx="1735667" cy="26043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24191" y="4876800"/>
            <a:ext cx="228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1161C"/>
                </a:solidFill>
                <a:latin typeface="Calibri" panose="020F0502020204030204" pitchFamily="34" charset="0"/>
              </a:rPr>
              <a:t>Brittany Purcell</a:t>
            </a:r>
          </a:p>
          <a:p>
            <a:pPr algn="ctr"/>
            <a:r>
              <a:rPr lang="en-US" sz="1600" b="1" dirty="0">
                <a:solidFill>
                  <a:srgbClr val="5A5A5A"/>
                </a:solidFill>
                <a:latin typeface="Calibri" panose="020F0502020204030204" pitchFamily="34" charset="0"/>
              </a:rPr>
              <a:t>Top Agent</a:t>
            </a:r>
          </a:p>
          <a:p>
            <a:pPr algn="ctr"/>
            <a:r>
              <a:rPr lang="en-US" sz="16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 NAR 30 under 30 candidate 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Who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To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Approach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and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What NOT To Do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</a:b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</a:br>
            <a:r>
              <a:rPr lang="en-US" dirty="0" smtClean="0">
                <a:latin typeface="Calibri" panose="020F0502020204030204" pitchFamily="34" charset="0"/>
              </a:rPr>
              <a:t>#2 Approach Buyer’s 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4343400"/>
            <a:ext cx="9143999" cy="914400"/>
          </a:xfrm>
        </p:spPr>
        <p:txBody>
          <a:bodyPr>
            <a:noAutofit/>
          </a:bodyPr>
          <a:lstStyle/>
          <a:p>
            <a:pPr marL="571500" indent="-514350">
              <a:buClrTx/>
              <a:buFont typeface="Wingdings 2" pitchFamily="18" charset="2"/>
              <a:buNone/>
            </a:pPr>
            <a:endParaRPr lang="en-US" b="1" dirty="0" smtClean="0">
              <a:solidFill>
                <a:srgbClr val="81161C"/>
              </a:solidFill>
            </a:endParaRPr>
          </a:p>
          <a:p>
            <a:pPr marL="571500" indent="-514350">
              <a:buClrTx/>
              <a:buFont typeface="Wingdings 2" pitchFamily="18" charset="2"/>
              <a:buNone/>
            </a:pPr>
            <a:r>
              <a:rPr lang="en-US" b="1" dirty="0" smtClean="0">
                <a:solidFill>
                  <a:srgbClr val="81161C"/>
                </a:solidFill>
              </a:rPr>
              <a:t>        Y</a:t>
            </a:r>
            <a:r>
              <a:rPr lang="en-US" b="1" dirty="0" smtClean="0">
                <a:solidFill>
                  <a:srgbClr val="81161C"/>
                </a:solidFill>
                <a:sym typeface="Wingdings" pitchFamily="2" charset="2"/>
              </a:rPr>
              <a:t>U</a:t>
            </a:r>
            <a:r>
              <a:rPr lang="en-US" b="1" dirty="0" smtClean="0">
                <a:solidFill>
                  <a:srgbClr val="81161C"/>
                </a:solidFill>
              </a:rPr>
              <a:t>		                                (New Relationship)</a:t>
            </a:r>
          </a:p>
          <a:p>
            <a:pPr marL="57150" indent="0">
              <a:buNone/>
            </a:pPr>
            <a:endParaRPr lang="en-US" b="1" dirty="0" smtClean="0">
              <a:solidFill>
                <a:srgbClr val="81161C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1000" y="375128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ight Arrow 15"/>
          <p:cNvSpPr/>
          <p:nvPr/>
        </p:nvSpPr>
        <p:spPr>
          <a:xfrm>
            <a:off x="1828801" y="5181600"/>
            <a:ext cx="3733800" cy="152400"/>
          </a:xfrm>
          <a:prstGeom prst="rightArrow">
            <a:avLst/>
          </a:prstGeom>
          <a:solidFill>
            <a:srgbClr val="5A5A5A"/>
          </a:solidFill>
          <a:ln cap="sq" cmpd="dbl">
            <a:solidFill>
              <a:srgbClr val="5A5A5A"/>
            </a:solidFill>
            <a:rou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52400" h="50800" prst="softRound"/>
            <a:bevelB prst="slope"/>
            <a:extrusionClr>
              <a:srgbClr val="81161C"/>
            </a:extrusionClr>
            <a:contourClr>
              <a:srgbClr val="5A5A5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521246">
            <a:off x="983891" y="3477738"/>
            <a:ext cx="3313406" cy="98478"/>
          </a:xfrm>
          <a:prstGeom prst="rightArrow">
            <a:avLst/>
          </a:prstGeom>
          <a:solidFill>
            <a:srgbClr val="5A5A5A"/>
          </a:solidFill>
          <a:ln cap="sq" cmpd="dbl">
            <a:solidFill>
              <a:srgbClr val="5A5A5A"/>
            </a:solidFill>
            <a:rou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52400" h="50800" prst="softRound"/>
            <a:bevelB prst="slope"/>
            <a:extrusionClr>
              <a:srgbClr val="81161C"/>
            </a:extrusionClr>
            <a:contourClr>
              <a:srgbClr val="5A5A5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                 #</a:t>
            </a:r>
            <a:r>
              <a:rPr lang="en-US" dirty="0">
                <a:latin typeface="Calibri" panose="020F0502020204030204" pitchFamily="34" charset="0"/>
              </a:rPr>
              <a:t>3: The Triangle of </a:t>
            </a:r>
            <a:r>
              <a:rPr lang="en-US" dirty="0" smtClean="0">
                <a:latin typeface="Calibri" panose="020F0502020204030204" pitchFamily="34" charset="0"/>
              </a:rPr>
              <a:t>Trust</a:t>
            </a:r>
            <a:r>
              <a:rPr lang="en-US" i="1" dirty="0" smtClean="0">
                <a:latin typeface="Calibri" panose="020F0502020204030204" pitchFamily="34" charset="0"/>
              </a:rPr>
              <a:t/>
            </a:r>
            <a:br>
              <a:rPr lang="en-US" i="1" dirty="0" smtClean="0">
                <a:latin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</a:rPr>
              <a:t/>
            </a:r>
            <a:br>
              <a:rPr lang="en-US" i="1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Current Realtor Relationship</a:t>
            </a:r>
          </a:p>
        </p:txBody>
      </p:sp>
      <p:sp>
        <p:nvSpPr>
          <p:cNvPr id="11" name="Right Arrow 10"/>
          <p:cNvSpPr/>
          <p:nvPr/>
        </p:nvSpPr>
        <p:spPr>
          <a:xfrm rot="3001155">
            <a:off x="3753972" y="3470133"/>
            <a:ext cx="3455861" cy="113688"/>
          </a:xfrm>
          <a:prstGeom prst="rightArrow">
            <a:avLst/>
          </a:prstGeom>
          <a:solidFill>
            <a:srgbClr val="5A5A5A"/>
          </a:solidFill>
          <a:ln cap="sq" cmpd="dbl">
            <a:solidFill>
              <a:srgbClr val="5A5A5A"/>
            </a:solidFill>
            <a:rou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52400" h="50800" prst="softRound"/>
            <a:bevelB prst="slope"/>
            <a:extrusionClr>
              <a:srgbClr val="81161C"/>
            </a:extrusionClr>
            <a:contourClr>
              <a:srgbClr val="5A5A5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23515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14300" dist="50800" dir="2700000" algn="ctr" rotWithShape="0">
              <a:schemeClr val="tx1">
                <a:alpha val="65000"/>
              </a:scheme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Triangle of Trust </a:t>
            </a:r>
            <a:r>
              <a:rPr lang="en-US" sz="3200" dirty="0">
                <a:latin typeface="Calibri" panose="020F0502020204030204" pitchFamily="34" charset="0"/>
              </a:rPr>
              <a:t>(example)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05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8947"/>
            <a:ext cx="6400800" cy="3499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Michele </a:t>
            </a:r>
            <a:r>
              <a:rPr lang="en-US" sz="2000" dirty="0"/>
              <a:t>Herndon, one of the top-producing Realtors in Tampa, FL said, “I chose both of my preferred partners by referral (by other agents) - both were referred to me and we found we have similar business models. I actually used one for our mortgage before we developed our partnership</a:t>
            </a:r>
            <a:r>
              <a:rPr lang="en-US" sz="2000" dirty="0" smtClean="0"/>
              <a:t>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Tom </a:t>
            </a:r>
            <a:r>
              <a:rPr lang="en-US" sz="2000" dirty="0"/>
              <a:t>Cain, Certified Referral </a:t>
            </a:r>
            <a:r>
              <a:rPr lang="en-US" sz="2000" dirty="0" smtClean="0"/>
              <a:t>Coach, Star Power Star® </a:t>
            </a:r>
            <a:r>
              <a:rPr lang="en-US" sz="2000" dirty="0"/>
              <a:t>and RE/MAX top </a:t>
            </a:r>
            <a:r>
              <a:rPr lang="en-US" sz="2000" dirty="0" smtClean="0"/>
              <a:t>agent, </a:t>
            </a:r>
            <a:r>
              <a:rPr lang="en-US" sz="2000" dirty="0"/>
              <a:t>“My current lender relationship was established when I was not able to get a loan closed where I usually do my business and I tried a new lender who was referred to me by another realtor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7" y="2133600"/>
            <a:ext cx="1458888" cy="15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4038600"/>
            <a:ext cx="1429565" cy="1887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Triangle of </a:t>
            </a:r>
            <a:r>
              <a:rPr lang="en-US" dirty="0" smtClean="0">
                <a:latin typeface="Calibri" panose="020F0502020204030204" pitchFamily="34" charset="0"/>
              </a:rPr>
              <a:t>Trust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Agent Referral</a:t>
            </a:r>
          </a:p>
        </p:txBody>
      </p:sp>
    </p:spTree>
    <p:extLst>
      <p:ext uri="{BB962C8B-B14F-4D97-AF65-F5344CB8AC3E}">
        <p14:creationId xmlns:p14="http://schemas.microsoft.com/office/powerpoint/2010/main" val="26868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62213"/>
            <a:ext cx="6934200" cy="2514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1600" dirty="0" smtClean="0"/>
              <a:t>Do you have a standard set of milestones that trigger communication in your process? 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If not, do that. </a:t>
            </a:r>
            <a:r>
              <a:rPr lang="en-US" sz="1600" dirty="0" smtClean="0">
                <a:sym typeface="Wingdings" panose="05000000000000000000" pitchFamily="2" charset="2"/>
              </a:rPr>
              <a:t> 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If so, start including a plan for the Listing Agent to be included on all communication during the transaction. </a:t>
            </a:r>
          </a:p>
          <a:p>
            <a:pPr marL="0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*</a:t>
            </a:r>
            <a:r>
              <a:rPr lang="en-US" sz="1600" dirty="0" smtClean="0">
                <a:sym typeface="Wingdings" panose="05000000000000000000" pitchFamily="2" charset="2"/>
              </a:rPr>
              <a:t>Please check with compliance for confidentiality and any other duties. It’s a risk, but it’s a risk worth doing right.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"/>
            <a:ext cx="1714500" cy="19288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Give </a:t>
            </a:r>
            <a:r>
              <a:rPr lang="en-US" dirty="0" smtClean="0">
                <a:latin typeface="Calibri" panose="020F0502020204030204" pitchFamily="34" charset="0"/>
              </a:rPr>
              <a:t>Updates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#4: Update ALL Parties*</a:t>
            </a:r>
          </a:p>
        </p:txBody>
      </p:sp>
    </p:spTree>
    <p:extLst>
      <p:ext uri="{BB962C8B-B14F-4D97-AF65-F5344CB8AC3E}">
        <p14:creationId xmlns:p14="http://schemas.microsoft.com/office/powerpoint/2010/main" val="26637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Cynthia Matheny </a:t>
            </a:r>
            <a:r>
              <a:rPr lang="en-US" sz="2000" dirty="0"/>
              <a:t>of Charlotte, NC didn’t find the lender’s communication </a:t>
            </a:r>
            <a:r>
              <a:rPr lang="en-US" sz="2000" dirty="0" smtClean="0"/>
              <a:t>intrusive</a:t>
            </a:r>
            <a:r>
              <a:rPr lang="en-US" sz="2000" dirty="0"/>
              <a:t> </a:t>
            </a:r>
            <a:r>
              <a:rPr lang="en-US" sz="2000" dirty="0" smtClean="0"/>
              <a:t>or disruptive! </a:t>
            </a:r>
          </a:p>
          <a:p>
            <a:pPr marL="800100" lvl="2" indent="0">
              <a:buNone/>
            </a:pPr>
            <a:r>
              <a:rPr lang="en-US" sz="1600" dirty="0" smtClean="0"/>
              <a:t>“I </a:t>
            </a:r>
            <a:r>
              <a:rPr lang="en-US" sz="1600" dirty="0"/>
              <a:t>switched from my last lender to one who had been consistently following up with me via handwritten note and an occasional email. I only have one "preferred" lender but have a few additional options for clients who want to "shop". </a:t>
            </a:r>
            <a:r>
              <a:rPr lang="en-US" sz="1600" b="1" dirty="0"/>
              <a:t>The most important thing I am looking for in a lender is one who communicates </a:t>
            </a:r>
            <a:r>
              <a:rPr lang="en-US" sz="1600" dirty="0"/>
              <a:t>throughout the transaction without me having to reach out first</a:t>
            </a:r>
            <a:r>
              <a:rPr lang="en-US" sz="1600" dirty="0" smtClean="0"/>
              <a:t>…”</a:t>
            </a:r>
          </a:p>
          <a:p>
            <a:pPr marL="800100" lvl="2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Stacey </a:t>
            </a:r>
            <a:r>
              <a:rPr lang="en-US" sz="2000" b="1" dirty="0"/>
              <a:t>Booker</a:t>
            </a:r>
            <a:r>
              <a:rPr lang="en-US" sz="2000" dirty="0"/>
              <a:t>, a rising star in Spring Hill, </a:t>
            </a:r>
            <a:r>
              <a:rPr lang="en-US" sz="2000" dirty="0" smtClean="0"/>
              <a:t>TN</a:t>
            </a:r>
          </a:p>
          <a:p>
            <a:pPr marL="857250" lvl="2" indent="0">
              <a:buNone/>
            </a:pPr>
            <a:r>
              <a:rPr lang="en-US" sz="1600" dirty="0" smtClean="0"/>
              <a:t>“</a:t>
            </a:r>
            <a:r>
              <a:rPr lang="en-US" sz="1600" dirty="0"/>
              <a:t>Mine represented the buyer on one of my new construction listings. He kept me so up-to-date!  I sent him Buyers for 2 years before I ever met him in person. He is now a great friend with an amazing desire to grow and help me grow. </a:t>
            </a:r>
            <a:r>
              <a:rPr lang="en-US" sz="1600" b="1" dirty="0"/>
              <a:t>Relationships and communication are key!”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Give </a:t>
            </a:r>
            <a:r>
              <a:rPr lang="en-US" dirty="0" smtClean="0">
                <a:latin typeface="Calibri" panose="020F0502020204030204" pitchFamily="34" charset="0"/>
              </a:rPr>
              <a:t>Updates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#4: Update Listing Agent Regularly</a:t>
            </a:r>
          </a:p>
        </p:txBody>
      </p:sp>
    </p:spTree>
    <p:extLst>
      <p:ext uri="{BB962C8B-B14F-4D97-AF65-F5344CB8AC3E}">
        <p14:creationId xmlns:p14="http://schemas.microsoft.com/office/powerpoint/2010/main" val="25506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75" y="2054218"/>
            <a:ext cx="8079581" cy="4884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What product do you win with every time?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5215467" cy="32231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366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Purple Cow </a:t>
            </a:r>
            <a:r>
              <a:rPr lang="en-US" dirty="0" smtClean="0">
                <a:latin typeface="Calibri" panose="020F0502020204030204" pitchFamily="34" charset="0"/>
              </a:rPr>
              <a:t>Strategy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#</a:t>
            </a:r>
            <a:r>
              <a:rPr lang="en-US" dirty="0">
                <a:latin typeface="Calibri" panose="020F0502020204030204" pitchFamily="34" charset="0"/>
              </a:rPr>
              <a:t>5: Be Different. Be Better. </a:t>
            </a:r>
          </a:p>
        </p:txBody>
      </p:sp>
    </p:spTree>
    <p:extLst>
      <p:ext uri="{BB962C8B-B14F-4D97-AF65-F5344CB8AC3E}">
        <p14:creationId xmlns:p14="http://schemas.microsoft.com/office/powerpoint/2010/main" val="36704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848600" cy="3505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200" b="1" dirty="0" smtClean="0"/>
              <a:t>Where do you WIN? </a:t>
            </a:r>
          </a:p>
          <a:p>
            <a:pPr marL="0" indent="0">
              <a:buNone/>
            </a:pPr>
            <a:endParaRPr lang="en-US" sz="4200" b="1" dirty="0" smtClean="0"/>
          </a:p>
          <a:p>
            <a:r>
              <a:rPr lang="en-US" sz="6400" dirty="0" smtClean="0"/>
              <a:t>Doctor’s Loan</a:t>
            </a:r>
          </a:p>
          <a:p>
            <a:r>
              <a:rPr lang="en-US" sz="6400" dirty="0" smtClean="0"/>
              <a:t>203K Renovation</a:t>
            </a:r>
          </a:p>
          <a:p>
            <a:r>
              <a:rPr lang="en-US" sz="6400" dirty="0" smtClean="0"/>
              <a:t>Conventional Renovation</a:t>
            </a:r>
          </a:p>
          <a:p>
            <a:r>
              <a:rPr lang="en-US" sz="6400" dirty="0" smtClean="0"/>
              <a:t>80</a:t>
            </a:r>
            <a:endParaRPr lang="en-US" sz="6400" dirty="0"/>
          </a:p>
          <a:p>
            <a:r>
              <a:rPr lang="en-US" sz="6400" dirty="0" smtClean="0"/>
              <a:t>Bridge</a:t>
            </a:r>
            <a:endParaRPr lang="en-US" sz="6400" dirty="0"/>
          </a:p>
          <a:p>
            <a:r>
              <a:rPr lang="en-US" sz="6400" dirty="0" smtClean="0">
                <a:solidFill>
                  <a:srgbClr val="5A5A5A"/>
                </a:solidFill>
              </a:rPr>
              <a:t>Construction to Perm</a:t>
            </a:r>
          </a:p>
          <a:p>
            <a:endParaRPr lang="en-US" sz="4900" dirty="0" smtClean="0">
              <a:solidFill>
                <a:srgbClr val="5A5A5A"/>
              </a:solidFill>
            </a:endParaRPr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4900" dirty="0" smtClean="0"/>
              <a:t>#1 Fastest Growing Niche for my Coaching Clients who are Lenders…</a:t>
            </a:r>
          </a:p>
          <a:p>
            <a:pPr marL="0" indent="0">
              <a:buNone/>
            </a:pPr>
            <a:endParaRPr lang="en-US" sz="4900" dirty="0" smtClean="0"/>
          </a:p>
          <a:p>
            <a:pPr marL="0" indent="0">
              <a:buNone/>
            </a:pPr>
            <a:r>
              <a:rPr lang="en-US" sz="4900" dirty="0" smtClean="0"/>
              <a:t>Referrals from Other Lenders</a:t>
            </a:r>
          </a:p>
          <a:p>
            <a:pPr marL="0" indent="0">
              <a:buNone/>
            </a:pPr>
            <a:endParaRPr lang="en-US" sz="4900" dirty="0" smtClean="0"/>
          </a:p>
          <a:p>
            <a:pPr marL="0" indent="0">
              <a:buNone/>
            </a:pPr>
            <a:r>
              <a:rPr lang="en-US" sz="4900" dirty="0" smtClean="0"/>
              <a:t>What products do they have that you could refer out (renovation?) and what products do you have that they don’t (Doctors? Portfolio? Self-employed?)</a:t>
            </a:r>
            <a:endParaRPr lang="en-US" sz="4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Purple Cow </a:t>
            </a:r>
            <a:r>
              <a:rPr lang="en-US" dirty="0" smtClean="0">
                <a:latin typeface="Calibri" panose="020F0502020204030204" pitchFamily="34" charset="0"/>
              </a:rPr>
              <a:t>Strategy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#5: Product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7660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/>
        </p:nvSpPr>
        <p:spPr bwMode="auto">
          <a:xfrm>
            <a:off x="515144" y="381000"/>
            <a:ext cx="811371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82161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953735"/>
                </a:solidFill>
                <a:latin typeface="Calibri" panose="020F0502020204030204" pitchFamily="34" charset="0"/>
                <a:ea typeface="HelveticaNeueLT Std Thin Ext"/>
              </a:rPr>
              <a:t>Welcome and Introduction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800601" y="3978965"/>
            <a:ext cx="2895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82161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Michael Maher</a:t>
            </a:r>
          </a:p>
          <a:p>
            <a:pPr algn="ctr"/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Founder</a:t>
            </a:r>
          </a:p>
          <a:p>
            <a:pPr algn="ctr"/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Generosity Generation</a:t>
            </a:r>
          </a:p>
          <a:p>
            <a:pPr algn="ctr"/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International Best Selling Author</a:t>
            </a:r>
            <a:r>
              <a:rPr lang="en-US" sz="1600" dirty="0" smtClean="0">
                <a:solidFill>
                  <a:srgbClr val="82161C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82161C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freynoso\Desktop\Michael_Ma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r="36142" b="16829"/>
          <a:stretch/>
        </p:blipFill>
        <p:spPr bwMode="auto">
          <a:xfrm>
            <a:off x="5105400" y="1446620"/>
            <a:ext cx="1827835" cy="2363380"/>
          </a:xfrm>
          <a:prstGeom prst="rect">
            <a:avLst/>
          </a:prstGeom>
          <a:ln>
            <a:noFill/>
          </a:ln>
          <a:effectLst>
            <a:outerShdw blurRad="114300" dist="508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:\09.PR_Publicity\Vantage_Staff\Headshots 2013\Sue Woodard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057400" y="1446619"/>
            <a:ext cx="1640837" cy="23633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524000" y="3978965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82161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Sue Woodard</a:t>
            </a:r>
            <a:endParaRPr lang="en-US" sz="2000" b="1" dirty="0">
              <a:solidFill>
                <a:srgbClr val="82161C"/>
              </a:solidFill>
              <a:latin typeface="Calibri" panose="020F0502020204030204" pitchFamily="34" charset="0"/>
              <a:ea typeface="GillSans Light"/>
              <a:cs typeface="GillSans Light"/>
            </a:endParaRPr>
          </a:p>
          <a:p>
            <a:pPr algn="ctr"/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President</a:t>
            </a:r>
            <a:b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</a:br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Vantage Production</a:t>
            </a:r>
            <a:endParaRPr lang="en-US" sz="1600" i="1" dirty="0" smtClean="0">
              <a:solidFill>
                <a:srgbClr val="54585C"/>
              </a:solidFill>
              <a:latin typeface="Calibri" panose="020F0502020204030204" pitchFamily="34" charset="0"/>
              <a:ea typeface="GillSans Light"/>
              <a:cs typeface="GillSans Light"/>
            </a:endParaRPr>
          </a:p>
          <a:p>
            <a:pPr algn="ctr"/>
            <a:endParaRPr lang="en-US" dirty="0">
              <a:latin typeface="+mn-lt"/>
              <a:ea typeface="GillSans Light"/>
              <a:cs typeface="Gill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21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2971800" cy="2823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Build The Relationship</a:t>
            </a:r>
            <a:r>
              <a:rPr lang="en-US" sz="2000" dirty="0"/>
              <a:t> </a:t>
            </a:r>
            <a:r>
              <a:rPr lang="en-US" sz="2000" dirty="0" smtClean="0"/>
              <a:t>BY Helping Them Build Their Business.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Build Their Business to Build Your Business.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041"/>
            <a:ext cx="3657600" cy="36652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#6: It’s All About </a:t>
            </a:r>
            <a:r>
              <a:rPr lang="en-US" dirty="0" smtClean="0">
                <a:latin typeface="Calibri" panose="020F0502020204030204" pitchFamily="34" charset="0"/>
              </a:rPr>
              <a:t>Relationships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3810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1600" dirty="0" smtClean="0"/>
              <a:t>Try </a:t>
            </a:r>
            <a:r>
              <a:rPr lang="en-US" sz="1600" dirty="0"/>
              <a:t>these numbers on for size: </a:t>
            </a:r>
            <a:endParaRPr lang="en-US" sz="1600" dirty="0" smtClean="0"/>
          </a:p>
          <a:p>
            <a:pPr marL="400050" lvl="1" indent="0" algn="just">
              <a:buNone/>
            </a:pPr>
            <a:r>
              <a:rPr lang="en-US" sz="1600" dirty="0" smtClean="0"/>
              <a:t>1420 </a:t>
            </a:r>
            <a:r>
              <a:rPr lang="en-US" sz="1600" dirty="0"/>
              <a:t>transactions, $264 Million in volume and $5.9 Million Gross Commission </a:t>
            </a:r>
            <a:r>
              <a:rPr lang="en-US" sz="1600" dirty="0" smtClean="0"/>
              <a:t>Income</a:t>
            </a:r>
          </a:p>
          <a:p>
            <a:pPr marL="400050" lvl="1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600" b="1" dirty="0" smtClean="0"/>
              <a:t>Great career right?! </a:t>
            </a:r>
          </a:p>
          <a:p>
            <a:pPr marL="0" indent="0" algn="just">
              <a:buNone/>
            </a:pPr>
            <a:r>
              <a:rPr lang="en-US" sz="1600" dirty="0" smtClean="0"/>
              <a:t>That was LAST YEAR for Keller Williams’ #1 Agent: Mark Spain of Atlanta, GA 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marL="400050" lvl="1" indent="0" algn="just">
              <a:buNone/>
            </a:pPr>
            <a:r>
              <a:rPr lang="en-US" sz="1600" dirty="0" smtClean="0"/>
              <a:t>“</a:t>
            </a:r>
            <a:r>
              <a:rPr lang="en-US" sz="1600" dirty="0"/>
              <a:t>My biggest mortgage relationship moved with </a:t>
            </a:r>
            <a:r>
              <a:rPr lang="en-US" sz="1600" dirty="0" smtClean="0"/>
              <a:t>me </a:t>
            </a:r>
            <a:r>
              <a:rPr lang="en-US" sz="1600" dirty="0"/>
              <a:t>from my previous company. </a:t>
            </a:r>
            <a:r>
              <a:rPr lang="en-US" sz="1600" dirty="0" smtClean="0"/>
              <a:t>He's NOW </a:t>
            </a:r>
            <a:r>
              <a:rPr lang="en-US" sz="1600" dirty="0"/>
              <a:t>our office’s in-house lender as well as one of my lenders</a:t>
            </a:r>
            <a:r>
              <a:rPr lang="en-US" sz="1600" dirty="0" smtClean="0"/>
              <a:t>. </a:t>
            </a:r>
            <a:r>
              <a:rPr lang="en-US" sz="1600" b="1" dirty="0" smtClean="0"/>
              <a:t>He stayed </a:t>
            </a:r>
            <a:r>
              <a:rPr lang="en-US" sz="1600" b="1" dirty="0"/>
              <a:t>in touch </a:t>
            </a:r>
            <a:r>
              <a:rPr lang="en-US" sz="1600" dirty="0"/>
              <a:t>with us and as opportunities arose, they got the business</a:t>
            </a:r>
            <a:r>
              <a:rPr lang="en-US" sz="1600" dirty="0" smtClean="0"/>
              <a:t>.”</a:t>
            </a:r>
          </a:p>
          <a:p>
            <a:pPr marL="400050" lvl="1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Mark </a:t>
            </a:r>
            <a:r>
              <a:rPr lang="en-US" sz="1600" dirty="0"/>
              <a:t>Spain wasn’t always MARK SPAIN. His current lender built a strong referral relationship with Mark when Mark was just </a:t>
            </a:r>
            <a:r>
              <a:rPr lang="en-US" sz="1600" dirty="0" smtClean="0"/>
              <a:t>an Buyers’ Agent </a:t>
            </a:r>
            <a:r>
              <a:rPr lang="en-US" sz="1600" dirty="0"/>
              <a:t>with his dad. </a:t>
            </a:r>
            <a:endParaRPr lang="en-US" sz="1600" dirty="0" smtClean="0"/>
          </a:p>
          <a:p>
            <a:pPr marL="0" indent="0" algn="just">
              <a:buNone/>
            </a:pPr>
            <a:endParaRPr lang="en-US" sz="1600" dirty="0" smtClean="0"/>
          </a:p>
          <a:p>
            <a:pPr marL="400050" lvl="1" indent="0" algn="just">
              <a:buNone/>
            </a:pPr>
            <a:r>
              <a:rPr lang="en-US" sz="1600" dirty="0" smtClean="0"/>
              <a:t>“</a:t>
            </a:r>
            <a:r>
              <a:rPr lang="en-US" sz="1600" b="1" dirty="0" smtClean="0"/>
              <a:t>MY lender </a:t>
            </a:r>
            <a:r>
              <a:rPr lang="en-US" sz="1600" b="1" dirty="0"/>
              <a:t>is the king of contact! </a:t>
            </a:r>
            <a:r>
              <a:rPr lang="en-US" sz="1600" dirty="0"/>
              <a:t>He sent cards all the time... mainly handwritten! Our daughters ride horses and he'd see me at a horse show. The following week I'd get a card saying ‘great to see you this weekend...’! He still does it to this day! Got one this week with ‘just wanted to say thanks for doing business with </a:t>
            </a:r>
            <a:r>
              <a:rPr lang="en-US" sz="1600" dirty="0" smtClean="0"/>
              <a:t>me’! </a:t>
            </a:r>
            <a:r>
              <a:rPr lang="en-US" sz="1600" dirty="0"/>
              <a:t>He never lets up or takes the business for granted. Constantly works and earns it!”</a:t>
            </a:r>
          </a:p>
          <a:p>
            <a:pPr marL="0" indent="0" algn="just">
              <a:buNone/>
            </a:pP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It’s All About </a:t>
            </a:r>
            <a:r>
              <a:rPr lang="en-US" dirty="0" smtClean="0">
                <a:latin typeface="Calibri" panose="020F0502020204030204" pitchFamily="34" charset="0"/>
              </a:rPr>
              <a:t>Relationships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Want to work with #1? </a:t>
            </a:r>
          </a:p>
        </p:txBody>
      </p:sp>
    </p:spTree>
    <p:extLst>
      <p:ext uri="{BB962C8B-B14F-4D97-AF65-F5344CB8AC3E}">
        <p14:creationId xmlns:p14="http://schemas.microsoft.com/office/powerpoint/2010/main" val="2060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4191000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Two Questions: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/>
              <a:t>What are your goals? </a:t>
            </a:r>
          </a:p>
          <a:p>
            <a:pPr marL="457200" indent="-457200">
              <a:buFont typeface="+mj-lt"/>
              <a:buAutoNum type="arabicParenR"/>
            </a:pPr>
            <a:endParaRPr lang="en-US" sz="22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/>
              <a:t>What is your biggest challenge right now?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700" dirty="0" smtClean="0"/>
              <a:t>Go from Relationships to Referrals… it’s easier than you think. Help others achieve their goals and conquer their challenges. 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3" y="2819400"/>
            <a:ext cx="3576692" cy="2629920"/>
          </a:xfrm>
          <a:prstGeom prst="rect">
            <a:avLst/>
          </a:prstGeom>
          <a:effectLst>
            <a:outerShdw blurRad="114300" dist="508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It’s All About Relationships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Take </a:t>
            </a:r>
            <a:r>
              <a:rPr lang="en-US" dirty="0">
                <a:latin typeface="Calibri" panose="020F0502020204030204" pitchFamily="34" charset="0"/>
              </a:rPr>
              <a:t>a sincere interest in helping them grow… </a:t>
            </a:r>
          </a:p>
        </p:txBody>
      </p:sp>
    </p:spTree>
    <p:extLst>
      <p:ext uri="{BB962C8B-B14F-4D97-AF65-F5344CB8AC3E}">
        <p14:creationId xmlns:p14="http://schemas.microsoft.com/office/powerpoint/2010/main" val="6337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939202"/>
            <a:ext cx="52578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“</a:t>
            </a:r>
            <a:r>
              <a:rPr lang="en-US" sz="1600" dirty="0"/>
              <a:t>My lender, Brian McRae of First National Bank of St. Louis asked me, </a:t>
            </a:r>
            <a:r>
              <a:rPr lang="en-US" sz="1600" dirty="0" smtClean="0"/>
              <a:t>“What's </a:t>
            </a:r>
            <a:r>
              <a:rPr lang="en-US" sz="1600" dirty="0"/>
              <a:t>your greatest challenge right now? How can I help you with that? </a:t>
            </a:r>
            <a:r>
              <a:rPr lang="en-US" sz="1600" b="1" dirty="0"/>
              <a:t>What can I do to help you grow your business</a:t>
            </a:r>
            <a:r>
              <a:rPr lang="en-US" sz="1600" b="1" dirty="0" smtClean="0"/>
              <a:t>?</a:t>
            </a:r>
            <a:r>
              <a:rPr lang="en-US" sz="1600" dirty="0" smtClean="0"/>
              <a:t>”  </a:t>
            </a:r>
            <a:r>
              <a:rPr lang="en-US" sz="1600" dirty="0"/>
              <a:t>Brian is so good we reference their programs (and services) on our MLS marketing remarks and have their info at all our listings. Makes MY life SO much easier</a:t>
            </a:r>
            <a:r>
              <a:rPr lang="en-US" sz="1600" dirty="0" smtClean="0"/>
              <a:t>!”</a:t>
            </a:r>
          </a:p>
          <a:p>
            <a:pPr marL="0" indent="0">
              <a:buNone/>
            </a:pPr>
            <a:r>
              <a:rPr lang="en-US" sz="1600" dirty="0" smtClean="0"/>
              <a:t> ~ Mary </a:t>
            </a:r>
            <a:r>
              <a:rPr lang="en-US" sz="1600" dirty="0" err="1" smtClean="0"/>
              <a:t>Krummenacher</a:t>
            </a:r>
            <a:r>
              <a:rPr lang="en-US" sz="1600" dirty="0" smtClean="0"/>
              <a:t>, Top Realtor, St. Louis MO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 r="37030"/>
          <a:stretch/>
        </p:blipFill>
        <p:spPr>
          <a:xfrm>
            <a:off x="914400" y="2743200"/>
            <a:ext cx="2227891" cy="26428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It’s All About </a:t>
            </a:r>
            <a:r>
              <a:rPr lang="en-US" sz="3600" dirty="0" smtClean="0">
                <a:latin typeface="Calibri" panose="020F0502020204030204" pitchFamily="34" charset="0"/>
              </a:rPr>
              <a:t>Relationships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It’s Easier than You Think… </a:t>
            </a:r>
          </a:p>
        </p:txBody>
      </p:sp>
    </p:spTree>
    <p:extLst>
      <p:ext uri="{BB962C8B-B14F-4D97-AF65-F5344CB8AC3E}">
        <p14:creationId xmlns:p14="http://schemas.microsoft.com/office/powerpoint/2010/main" val="18271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317081" cy="433518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 </a:t>
            </a:r>
            <a:r>
              <a:rPr lang="en-US" sz="2200" dirty="0" smtClean="0"/>
              <a:t>No cold </a:t>
            </a:r>
            <a:r>
              <a:rPr lang="en-US" sz="2200" dirty="0"/>
              <a:t>c</a:t>
            </a:r>
            <a:r>
              <a:rPr lang="en-US" sz="2200" dirty="0" smtClean="0"/>
              <a:t>alling?</a:t>
            </a:r>
          </a:p>
          <a:p>
            <a:endParaRPr lang="en-US" sz="2200" dirty="0" smtClean="0"/>
          </a:p>
          <a:p>
            <a:r>
              <a:rPr lang="en-US" sz="2200" dirty="0" smtClean="0"/>
              <a:t> No dropping by the   Office? </a:t>
            </a:r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No MSAs?</a:t>
            </a:r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No joint </a:t>
            </a:r>
            <a:r>
              <a:rPr lang="en-US" sz="2200" dirty="0"/>
              <a:t>v</a:t>
            </a:r>
            <a:r>
              <a:rPr lang="en-US" sz="2200" dirty="0" smtClean="0"/>
              <a:t>entures?</a:t>
            </a:r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No in-house   lending? </a:t>
            </a:r>
          </a:p>
          <a:p>
            <a:endParaRPr lang="en-US" sz="2200" dirty="0" smtClean="0"/>
          </a:p>
          <a:p>
            <a:r>
              <a:rPr lang="en-US" sz="2200" dirty="0" smtClean="0"/>
              <a:t> Um…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98600"/>
            <a:ext cx="4724400" cy="32215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  <a:softEdge rad="63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WHAT?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2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14599"/>
            <a:ext cx="8229600" cy="3505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No. </a:t>
            </a:r>
          </a:p>
          <a:p>
            <a:pPr marL="0" indent="0" algn="ctr">
              <a:buNone/>
            </a:pPr>
            <a:r>
              <a:rPr lang="en-US" sz="4800" b="1" dirty="0" smtClean="0"/>
              <a:t>More. </a:t>
            </a:r>
          </a:p>
          <a:p>
            <a:pPr marL="0" indent="0" algn="ctr">
              <a:buNone/>
            </a:pPr>
            <a:r>
              <a:rPr lang="en-US" sz="4800" b="1" dirty="0" smtClean="0"/>
              <a:t>Donuts!</a:t>
            </a:r>
          </a:p>
          <a:p>
            <a:pPr marL="0" indent="0" algn="ctr">
              <a:buNone/>
            </a:pPr>
            <a:r>
              <a:rPr lang="en-US" sz="4800" b="1" dirty="0" smtClean="0">
                <a:sym typeface="Wingdings" panose="05000000000000000000" pitchFamily="2" charset="2"/>
              </a:rPr>
              <a:t> </a:t>
            </a:r>
            <a:endParaRPr lang="en-US" sz="4800" b="1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1161C"/>
                </a:solidFill>
                <a:latin typeface="Helvetica 55 Roman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" panose="020F0502020204030204" pitchFamily="34" charset="0"/>
              </a:rPr>
              <a:t>It’s All About Relationships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>Most Importantly… 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3276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 </a:t>
            </a:r>
            <a:r>
              <a:rPr lang="en-US" sz="1600" dirty="0" smtClean="0"/>
              <a:t>Make sure you are </a:t>
            </a:r>
            <a:r>
              <a:rPr lang="en-US" sz="1600" dirty="0"/>
              <a:t>a</a:t>
            </a:r>
            <a:r>
              <a:rPr lang="en-US" sz="1600" dirty="0" smtClean="0"/>
              <a:t>pproaching the right person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Implement the Triangle of Trust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Update ALL parties (2 for 1 deal!)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Be different. Be better.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Build… the </a:t>
            </a:r>
            <a:r>
              <a:rPr lang="en-US" sz="1600" dirty="0"/>
              <a:t>r</a:t>
            </a:r>
            <a:r>
              <a:rPr lang="en-US" sz="1600" dirty="0" smtClean="0"/>
              <a:t>elationship by building… THEIR </a:t>
            </a:r>
            <a:r>
              <a:rPr lang="en-US" sz="1600" dirty="0"/>
              <a:t>B</a:t>
            </a:r>
            <a:r>
              <a:rPr lang="en-US" sz="1600" dirty="0" smtClean="0"/>
              <a:t>usiness.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Implement a Gift of Generosity (learning-based).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 </a:t>
            </a:r>
            <a:r>
              <a:rPr lang="en-US" sz="1600" dirty="0" smtClean="0"/>
              <a:t>To bring me in to speak e-mail </a:t>
            </a:r>
            <a:r>
              <a:rPr lang="en-US" sz="1600" dirty="0" smtClean="0">
                <a:hlinkClick r:id="rId2"/>
              </a:rPr>
              <a:t>TheGenerosityGeneration@Gmail.com</a:t>
            </a:r>
            <a:r>
              <a:rPr lang="en-US" sz="16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Follow me at </a:t>
            </a:r>
            <a:r>
              <a:rPr lang="en-US" sz="1600" dirty="0" smtClean="0">
                <a:hlinkClick r:id="rId3"/>
              </a:rPr>
              <a:t>www.Facebook.com/ReferralGuru</a:t>
            </a:r>
            <a:r>
              <a:rPr lang="en-US" sz="1600" dirty="0" smtClean="0"/>
              <a:t> 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 Please sign up and spread the word about </a:t>
            </a:r>
            <a:r>
              <a:rPr lang="en-US" sz="1600" dirty="0" smtClean="0">
                <a:hlinkClick r:id="rId4"/>
              </a:rPr>
              <a:t>www.FREEBonusWebinar.com</a:t>
            </a:r>
            <a:r>
              <a:rPr lang="en-US" sz="1600" dirty="0" smtClean="0"/>
              <a:t>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It’s All About Relationships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Take Action… DO IT NOW!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#7 Leverage The Gift of </a:t>
            </a:r>
            <a:r>
              <a:rPr lang="en-US" dirty="0" smtClean="0">
                <a:latin typeface="Calibri" panose="020F0502020204030204" pitchFamily="34" charset="0"/>
              </a:rPr>
              <a:t>Generosity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3657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Secret </a:t>
            </a:r>
            <a:r>
              <a:rPr lang="en-US" dirty="0"/>
              <a:t>to Life, Love, and Business:</a:t>
            </a:r>
            <a:r>
              <a:rPr lang="en-US" sz="3600" dirty="0">
                <a:latin typeface="HelveticaNeueLT Std Thin Ext"/>
              </a:rPr>
              <a:t/>
            </a:r>
            <a:br>
              <a:rPr lang="en-US" sz="3600" dirty="0">
                <a:latin typeface="HelveticaNeueLT Std Thin Ext"/>
              </a:rPr>
            </a:br>
            <a:r>
              <a:rPr lang="en-US" sz="2400" i="1" dirty="0" smtClean="0">
                <a:solidFill>
                  <a:schemeClr val="tx2"/>
                </a:solidFill>
                <a:latin typeface="Papyrus" pitchFamily="66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Papyrus" pitchFamily="66" charset="0"/>
              </a:rPr>
              <a:t/>
            </a:r>
            <a:br>
              <a:rPr lang="en-US" sz="2400" i="1" dirty="0">
                <a:solidFill>
                  <a:schemeClr val="tx2"/>
                </a:solidFill>
                <a:latin typeface="Papyrus" pitchFamily="66" charset="0"/>
              </a:rPr>
            </a:br>
            <a:endParaRPr lang="en-US" sz="2400" i="1" dirty="0" smtClean="0">
              <a:solidFill>
                <a:schemeClr val="tx2"/>
              </a:solidFill>
              <a:latin typeface="Papyru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/>
              <a:t>“</a:t>
            </a:r>
            <a:r>
              <a:rPr lang="en-US" sz="4000" b="1" dirty="0"/>
              <a:t>Give Generously &amp; </a:t>
            </a:r>
            <a:r>
              <a:rPr lang="en-US" sz="4000" b="1" dirty="0" smtClean="0"/>
              <a:t>Receive Appreciatively</a:t>
            </a:r>
            <a:r>
              <a:rPr lang="en-US" sz="4000" b="1" dirty="0"/>
              <a:t>.”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800" i="1" dirty="0">
                <a:solidFill>
                  <a:schemeClr val="tx2"/>
                </a:solidFill>
              </a:rPr>
              <a:t>                             </a:t>
            </a:r>
            <a:r>
              <a:rPr lang="en-US" sz="1800" i="1" dirty="0" smtClean="0">
                <a:solidFill>
                  <a:schemeClr val="tx2"/>
                </a:solidFill>
              </a:rPr>
              <a:t>		 </a:t>
            </a:r>
            <a:r>
              <a:rPr lang="en-US" sz="2000" i="1" dirty="0"/>
              <a:t>~ </a:t>
            </a:r>
            <a:r>
              <a:rPr lang="en-US" sz="2000" dirty="0"/>
              <a:t> Michael J. Maher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40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Gift of </a:t>
            </a:r>
            <a:r>
              <a:rPr lang="en-US" dirty="0" smtClean="0">
                <a:latin typeface="Calibri" panose="020F0502020204030204" pitchFamily="34" charset="0"/>
              </a:rPr>
              <a:t>Generosity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4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0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1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1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Exciting News!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81161C"/>
                </a:solidFill>
              </a:rPr>
              <a:t>ANNOUNCEMENT!</a:t>
            </a:r>
            <a:endParaRPr lang="en-US" sz="3600" dirty="0" smtClean="0"/>
          </a:p>
          <a:p>
            <a:pPr marL="0" indent="0">
              <a:buNone/>
            </a:pPr>
            <a:r>
              <a:rPr lang="en-US" sz="2000" dirty="0" smtClean="0"/>
              <a:t>Michael </a:t>
            </a:r>
            <a:r>
              <a:rPr lang="en-US" sz="2000" dirty="0"/>
              <a:t>Maher interviews top Real Estate producers and business </a:t>
            </a:r>
            <a:r>
              <a:rPr lang="en-US" sz="2000" dirty="0" smtClean="0"/>
              <a:t>leaders for the Gift of Knowledge Series</a:t>
            </a:r>
            <a:endParaRPr lang="en-US" sz="2000" dirty="0"/>
          </a:p>
          <a:p>
            <a:pPr marL="0" indent="0">
              <a:buNone/>
            </a:pPr>
            <a:endParaRPr lang="en-US" sz="3600" b="1" dirty="0" smtClean="0">
              <a:solidFill>
                <a:srgbClr val="81161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1062"/>
            <a:ext cx="3590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105400" y="2759868"/>
            <a:ext cx="3352800" cy="2643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32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4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0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0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Open doors</a:t>
            </a:r>
          </a:p>
          <a:p>
            <a:endParaRPr lang="en-US" sz="1600" dirty="0" smtClean="0"/>
          </a:p>
          <a:p>
            <a:r>
              <a:rPr lang="en-US" sz="1600" dirty="0" smtClean="0"/>
              <a:t>Differentiate yourself from your competition</a:t>
            </a:r>
          </a:p>
          <a:p>
            <a:endParaRPr lang="en-US" sz="1600" dirty="0" smtClean="0"/>
          </a:p>
          <a:p>
            <a:r>
              <a:rPr lang="en-US" sz="1600" dirty="0" smtClean="0"/>
              <a:t>Brand yourself as a valued partner</a:t>
            </a:r>
          </a:p>
          <a:p>
            <a:endParaRPr lang="en-US" sz="1600" dirty="0" smtClean="0"/>
          </a:p>
          <a:p>
            <a:r>
              <a:rPr lang="en-US" sz="1600" dirty="0" smtClean="0"/>
              <a:t>Build strong referral partner relationships</a:t>
            </a:r>
          </a:p>
          <a:p>
            <a:endParaRPr lang="en-US" sz="1600" dirty="0" smtClean="0"/>
          </a:p>
          <a:p>
            <a:r>
              <a:rPr lang="en-US" sz="1600" dirty="0" smtClean="0"/>
              <a:t>Gain more referrals</a:t>
            </a:r>
          </a:p>
          <a:p>
            <a:pPr marL="0" indent="0">
              <a:buFont typeface="Wingdings" pitchFamily="2" charset="2"/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3455" y="5486400"/>
            <a:ext cx="81915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4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20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1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1161C"/>
              </a:buClr>
              <a:buFont typeface="Wingdings" pitchFamily="2" charset="2"/>
              <a:buChar char="§"/>
              <a:defRPr sz="1800" kern="1200">
                <a:solidFill>
                  <a:srgbClr val="5A5A5A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81161C"/>
                </a:solidFill>
              </a:rPr>
              <a:t>Available exclusively from Platinum Marketing</a:t>
            </a:r>
          </a:p>
          <a:p>
            <a:pPr marL="0" indent="0">
              <a:buNone/>
            </a:pPr>
            <a:endParaRPr lang="en-US" sz="300" dirty="0" smtClean="0"/>
          </a:p>
          <a:p>
            <a:pPr marL="0" indent="0">
              <a:buNone/>
            </a:pPr>
            <a:endParaRPr lang="en-US" sz="3600" b="1" dirty="0" smtClean="0">
              <a:solidFill>
                <a:srgbClr val="81161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446" y="1828800"/>
            <a:ext cx="3247887" cy="31103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 smtClean="0"/>
              <a:t>Lead with a Gift of Generosity… </a:t>
            </a:r>
          </a:p>
          <a:p>
            <a:pPr marL="0" indent="0" algn="ctr">
              <a:buNone/>
            </a:pPr>
            <a:r>
              <a:rPr lang="en-US" sz="3000" dirty="0" smtClean="0">
                <a:sym typeface="Wingdings" panose="05000000000000000000" pitchFamily="2" charset="2"/>
              </a:rPr>
              <a:t></a:t>
            </a:r>
            <a:r>
              <a:rPr lang="en-US" sz="3000" b="1" dirty="0" smtClean="0"/>
              <a:t>Learning-Based</a:t>
            </a:r>
            <a:r>
              <a:rPr lang="en-US" sz="3000" dirty="0" smtClean="0"/>
              <a:t> Books </a:t>
            </a:r>
          </a:p>
          <a:p>
            <a:pPr marL="0" indent="0" algn="ctr">
              <a:buNone/>
            </a:pPr>
            <a:r>
              <a:rPr lang="en-US" sz="3000" dirty="0" smtClean="0"/>
              <a:t>Audio/Video Interviews with Top Agents </a:t>
            </a:r>
            <a:r>
              <a:rPr lang="en-US" sz="3000" dirty="0" smtClean="0">
                <a:sym typeface="Wingdings" panose="05000000000000000000" pitchFamily="2" charset="2"/>
              </a:rPr>
              <a:t></a:t>
            </a: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17" t="7561" b="17144"/>
          <a:stretch/>
        </p:blipFill>
        <p:spPr>
          <a:xfrm>
            <a:off x="5875866" y="1851506"/>
            <a:ext cx="2931505" cy="30791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1851506"/>
            <a:ext cx="2276475" cy="304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14300" dist="508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Gift of </a:t>
            </a:r>
            <a:r>
              <a:rPr lang="en-US" dirty="0" smtClean="0">
                <a:latin typeface="Calibri" panose="020F0502020204030204" pitchFamily="34" charset="0"/>
              </a:rPr>
              <a:t>Generosity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0" y="423318"/>
            <a:ext cx="9144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82161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 55 Roman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7E002A"/>
                </a:solidFill>
                <a:latin typeface="Calibri" panose="020F0502020204030204" pitchFamily="34" charset="0"/>
              </a:rPr>
              <a:t>Housekeeping</a:t>
            </a:r>
            <a:r>
              <a:rPr lang="en-US" sz="1600" b="1" dirty="0" smtClean="0">
                <a:solidFill>
                  <a:srgbClr val="7E002A"/>
                </a:solidFill>
              </a:rPr>
              <a:t/>
            </a:r>
            <a:br>
              <a:rPr lang="en-US" sz="1600" b="1" dirty="0" smtClean="0">
                <a:solidFill>
                  <a:srgbClr val="7E002A"/>
                </a:solidFill>
              </a:rPr>
            </a:br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If you can’t hear us, please call the number on your invitation email or dashboard. </a:t>
            </a:r>
            <a:b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</a:br>
            <a:r>
              <a:rPr lang="en-US" sz="1600" dirty="0" smtClean="0">
                <a:solidFill>
                  <a:srgbClr val="54585C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We’re using a phone line, not mic &amp; speakers.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 smtClean="0">
              <a:solidFill>
                <a:srgbClr val="7E002A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430" y="1903397"/>
            <a:ext cx="2430463" cy="3886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5030" y="1874822"/>
            <a:ext cx="2446338" cy="391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4855" y="1463660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4585C"/>
                </a:solidFill>
                <a:latin typeface="Helvetica 55 Roman" pitchFamily="34" charset="0"/>
              </a:rPr>
              <a:t>    </a:t>
            </a:r>
            <a:r>
              <a:rPr lang="en-US" b="1" dirty="0" smtClean="0">
                <a:solidFill>
                  <a:srgbClr val="54585C"/>
                </a:solidFill>
                <a:latin typeface="Helvetica 55 Roman" pitchFamily="34" charset="0"/>
              </a:rPr>
              <a:t>    </a:t>
            </a:r>
            <a:r>
              <a:rPr lang="en-US" b="1" dirty="0" smtClean="0">
                <a:solidFill>
                  <a:srgbClr val="54585C"/>
                </a:solidFill>
                <a:latin typeface="+mj-lt"/>
              </a:rPr>
              <a:t>To </a:t>
            </a:r>
            <a:r>
              <a:rPr lang="en-US" b="1" dirty="0">
                <a:solidFill>
                  <a:srgbClr val="54585C"/>
                </a:solidFill>
                <a:latin typeface="+mj-lt"/>
              </a:rPr>
              <a:t>Dial In			     			</a:t>
            </a:r>
            <a:r>
              <a:rPr lang="en-US" b="1" dirty="0" smtClean="0">
                <a:solidFill>
                  <a:srgbClr val="54585C"/>
                </a:solidFill>
                <a:latin typeface="+mj-lt"/>
              </a:rPr>
              <a:t>    </a:t>
            </a:r>
            <a:r>
              <a:rPr lang="en-US" b="1" dirty="0">
                <a:solidFill>
                  <a:srgbClr val="54585C"/>
                </a:solidFill>
                <a:latin typeface="+mj-lt"/>
              </a:rPr>
              <a:t>To Ask Questions </a:t>
            </a:r>
            <a:endParaRPr lang="en-US" dirty="0">
              <a:solidFill>
                <a:srgbClr val="54585C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6193" y="2870185"/>
            <a:ext cx="498475" cy="225425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626530" y="4186222"/>
            <a:ext cx="498475" cy="225425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382000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Go to </a:t>
            </a:r>
            <a:r>
              <a:rPr lang="en-US" sz="1600" dirty="0" smtClean="0">
                <a:hlinkClick r:id="rId2"/>
              </a:rPr>
              <a:t>www.FREEBonusWebinar.com</a:t>
            </a:r>
            <a:r>
              <a:rPr lang="en-US" sz="1600" dirty="0"/>
              <a:t> </a:t>
            </a:r>
            <a:r>
              <a:rPr lang="en-US" sz="1600" dirty="0" smtClean="0"/>
              <a:t>A free </a:t>
            </a:r>
            <a:r>
              <a:rPr lang="en-US" sz="1600" b="1" dirty="0" smtClean="0"/>
              <a:t>bonus on Referral Mastery. 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/>
              <a:t>Register now (limited space, 41 seats left going into this Webinar</a:t>
            </a:r>
            <a:r>
              <a:rPr lang="en-US" sz="16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When? Wednesday</a:t>
            </a:r>
            <a:r>
              <a:rPr lang="en-US" sz="1600" dirty="0"/>
              <a:t>, </a:t>
            </a:r>
            <a:r>
              <a:rPr lang="en-US" sz="1600" dirty="0" smtClean="0"/>
              <a:t>June 25 from 3:00 </a:t>
            </a:r>
            <a:r>
              <a:rPr lang="en-US" sz="1600" dirty="0"/>
              <a:t>PM - 4:00 PM </a:t>
            </a:r>
            <a:r>
              <a:rPr lang="en-US" sz="1600" dirty="0" smtClean="0"/>
              <a:t>Eastern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Learn the most important goal any business should set. 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Learn the one question you should ask everyone when entering a referral relationship.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Learn ONE SIMPLE AND POWERFUL QUESTION that immediately gives you knowledge about   whether another professional will make a great referral source or not…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Gift </a:t>
            </a:r>
            <a:r>
              <a:rPr lang="en-US" dirty="0" smtClean="0">
                <a:latin typeface="Calibri" panose="020F0502020204030204" pitchFamily="34" charset="0"/>
              </a:rPr>
              <a:t>of Generosity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 Just For </a:t>
            </a:r>
            <a:r>
              <a:rPr lang="en-US" dirty="0">
                <a:latin typeface="Calibri" panose="020F0502020204030204" pitchFamily="34" charset="0"/>
              </a:rPr>
              <a:t>Registering</a:t>
            </a:r>
            <a:r>
              <a:rPr lang="en-US" dirty="0" smtClean="0">
                <a:latin typeface="Calibri" panose="020F0502020204030204" pitchFamily="34" charset="0"/>
              </a:rPr>
              <a:t>…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152746" y="3995530"/>
            <a:ext cx="2895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82161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Michael Maher</a:t>
            </a:r>
          </a:p>
          <a:p>
            <a:pPr algn="ctr"/>
            <a:r>
              <a:rPr lang="en-US" sz="1600" dirty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Founder</a:t>
            </a:r>
          </a:p>
          <a:p>
            <a:pPr algn="ctr"/>
            <a:r>
              <a:rPr lang="en-US" sz="1600" dirty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Generosity Generation</a:t>
            </a:r>
          </a:p>
          <a:p>
            <a:pPr algn="ctr"/>
            <a:r>
              <a:rPr lang="en-US" sz="1600" dirty="0">
                <a:solidFill>
                  <a:srgbClr val="54585C"/>
                </a:solidFill>
                <a:latin typeface="Calibri" panose="020F0502020204030204" pitchFamily="34" charset="0"/>
                <a:ea typeface="GillSans Light"/>
                <a:cs typeface="GillSans Light"/>
              </a:rPr>
              <a:t>International Best Selling Author</a:t>
            </a:r>
            <a:r>
              <a:rPr lang="en-US" sz="1600" dirty="0">
                <a:solidFill>
                  <a:srgbClr val="82161C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2" descr="C:\Users\freynoso\Desktop\Michael_Ma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r="36142" b="16829"/>
          <a:stretch/>
        </p:blipFill>
        <p:spPr bwMode="auto">
          <a:xfrm>
            <a:off x="3686628" y="1441414"/>
            <a:ext cx="1827835" cy="2363380"/>
          </a:xfrm>
          <a:prstGeom prst="rect">
            <a:avLst/>
          </a:prstGeom>
          <a:ln>
            <a:noFill/>
          </a:ln>
          <a:effectLst>
            <a:outerShdw blurRad="114300" dist="508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Q&amp;A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Thanks to everyone who submitted questions during the webinar. </a:t>
            </a:r>
            <a:r>
              <a:rPr lang="en-US" sz="1600" dirty="0" smtClean="0"/>
              <a:t>With dozens of questions submitted, we know many of you did not get your questions answered. We aim to serve by giving you some </a:t>
            </a:r>
            <a:r>
              <a:rPr lang="en-US" sz="1600" dirty="0" smtClean="0"/>
              <a:t>additional </a:t>
            </a:r>
            <a:r>
              <a:rPr lang="en-US" sz="1600" dirty="0" smtClean="0"/>
              <a:t>resources:</a:t>
            </a:r>
            <a:endParaRPr lang="en-US" sz="1600" dirty="0" smtClean="0"/>
          </a:p>
          <a:p>
            <a:r>
              <a:rPr lang="en-US" sz="1600" b="1" dirty="0" smtClean="0"/>
              <a:t>For </a:t>
            </a:r>
            <a:r>
              <a:rPr lang="en-US" sz="1600" b="1" dirty="0"/>
              <a:t>Michael to answer your question </a:t>
            </a:r>
            <a:r>
              <a:rPr lang="en-US" sz="1600" b="1" dirty="0" smtClean="0"/>
              <a:t>directly</a:t>
            </a:r>
            <a:r>
              <a:rPr lang="en-US" sz="1600" dirty="0" smtClean="0"/>
              <a:t>, </a:t>
            </a:r>
            <a:r>
              <a:rPr lang="en-US" sz="1600" dirty="0"/>
              <a:t>please join the conversation at </a:t>
            </a:r>
            <a:r>
              <a:rPr lang="en-US" sz="1600" b="1" u="sng" dirty="0">
                <a:hlinkClick r:id="rId2"/>
              </a:rPr>
              <a:t>www.Facebook.com/ReferralGuru</a:t>
            </a:r>
            <a:r>
              <a:rPr lang="en-US" sz="1600" dirty="0"/>
              <a:t>. </a:t>
            </a:r>
          </a:p>
          <a:p>
            <a:r>
              <a:rPr lang="en-US" sz="1600" b="1" dirty="0" smtClean="0"/>
              <a:t>For </a:t>
            </a:r>
            <a:r>
              <a:rPr lang="en-US" sz="1600" b="1" dirty="0"/>
              <a:t>Michael's Gift of Generosity, his free bonus </a:t>
            </a:r>
            <a:r>
              <a:rPr lang="en-US" sz="1600" b="1" dirty="0" smtClean="0"/>
              <a:t>Webinar he agreed to do</a:t>
            </a:r>
            <a:r>
              <a:rPr lang="en-US" sz="1600" dirty="0" smtClean="0"/>
              <a:t>, </a:t>
            </a:r>
            <a:r>
              <a:rPr lang="en-US" sz="1600" dirty="0"/>
              <a:t>go to</a:t>
            </a:r>
            <a:r>
              <a:rPr lang="en-US" sz="1600" b="1" dirty="0"/>
              <a:t> </a:t>
            </a:r>
            <a:r>
              <a:rPr lang="en-US" sz="1600" b="1" u="sng" dirty="0">
                <a:hlinkClick r:id="rId3"/>
              </a:rPr>
              <a:t>www.FREEBonusWebinar.com</a:t>
            </a:r>
            <a:r>
              <a:rPr lang="en-US" sz="1600" dirty="0"/>
              <a:t> to register. </a:t>
            </a:r>
            <a:r>
              <a:rPr lang="en-US" sz="1600" u="sng" dirty="0"/>
              <a:t>Warning</a:t>
            </a:r>
            <a:r>
              <a:rPr lang="en-US" sz="1600" dirty="0"/>
              <a:t>: </a:t>
            </a:r>
            <a:r>
              <a:rPr lang="en-US" sz="1600" dirty="0" smtClean="0"/>
              <a:t>There is limited </a:t>
            </a:r>
            <a:r>
              <a:rPr lang="en-US" sz="1600" dirty="0"/>
              <a:t>space </a:t>
            </a:r>
            <a:r>
              <a:rPr lang="en-US" sz="1600" dirty="0" smtClean="0"/>
              <a:t>for this webinar. Please contact Michael at </a:t>
            </a:r>
            <a:r>
              <a:rPr lang="en-US" sz="1600" dirty="0" smtClean="0"/>
              <a:t>1-800-752-4363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if </a:t>
            </a:r>
            <a:r>
              <a:rPr lang="en-US" sz="1600" dirty="0" smtClean="0"/>
              <a:t>the webinar is </a:t>
            </a:r>
            <a:r>
              <a:rPr lang="en-US" sz="1600" dirty="0" smtClean="0"/>
              <a:t>full.</a:t>
            </a:r>
            <a:r>
              <a:rPr lang="en-US" sz="1600" dirty="0"/>
              <a:t> </a:t>
            </a:r>
          </a:p>
          <a:p>
            <a:r>
              <a:rPr lang="en-US" sz="1600" dirty="0" smtClean="0"/>
              <a:t>One </a:t>
            </a:r>
            <a:r>
              <a:rPr lang="en-US" sz="1600" dirty="0"/>
              <a:t>of the most powerful ways to open the door to Referral Relationships is to </a:t>
            </a:r>
            <a:r>
              <a:rPr lang="en-US" sz="1600" b="1" dirty="0"/>
              <a:t>have Michael </a:t>
            </a:r>
            <a:r>
              <a:rPr lang="en-US" sz="1600" b="1" dirty="0" smtClean="0"/>
              <a:t>speak in your area</a:t>
            </a:r>
            <a:r>
              <a:rPr lang="en-US" sz="1600" dirty="0" smtClean="0"/>
              <a:t>. </a:t>
            </a:r>
            <a:r>
              <a:rPr lang="en-US" sz="1600" dirty="0"/>
              <a:t>To </a:t>
            </a:r>
            <a:r>
              <a:rPr lang="en-US" sz="1600" dirty="0" smtClean="0"/>
              <a:t>book a </a:t>
            </a:r>
            <a:r>
              <a:rPr lang="en-US" sz="1600" dirty="0"/>
              <a:t>Generosity Generation event </a:t>
            </a:r>
            <a:r>
              <a:rPr lang="en-US" sz="1600" dirty="0" smtClean="0"/>
              <a:t>- </a:t>
            </a:r>
            <a:r>
              <a:rPr lang="en-US" sz="1600" dirty="0" smtClean="0"/>
              <a:t>in </a:t>
            </a:r>
            <a:r>
              <a:rPr lang="en-US" sz="1600" dirty="0"/>
              <a:t>many cases for low </a:t>
            </a:r>
            <a:r>
              <a:rPr lang="en-US" sz="1600" dirty="0" smtClean="0"/>
              <a:t>or </a:t>
            </a:r>
            <a:r>
              <a:rPr lang="en-US" sz="1600" dirty="0"/>
              <a:t>even no cost to you - contact Michael and his </a:t>
            </a:r>
            <a:r>
              <a:rPr lang="en-US" sz="1600" dirty="0" err="1" smtClean="0"/>
              <a:t>GenGen</a:t>
            </a:r>
            <a:r>
              <a:rPr lang="en-US" sz="1600" dirty="0"/>
              <a:t> </a:t>
            </a:r>
            <a:r>
              <a:rPr lang="en-US" sz="1600" dirty="0" smtClean="0"/>
              <a:t>Team </a:t>
            </a:r>
            <a:r>
              <a:rPr lang="en-US" sz="1600" dirty="0"/>
              <a:t>at </a:t>
            </a:r>
            <a:r>
              <a:rPr lang="en-US" sz="1600" b="1" u="sng" dirty="0">
                <a:hlinkClick r:id="rId4"/>
              </a:rPr>
              <a:t>TheGenerosityGeneration@Gmail.com</a:t>
            </a:r>
            <a:r>
              <a:rPr lang="en-US" sz="1600" dirty="0"/>
              <a:t>. </a:t>
            </a:r>
            <a:r>
              <a:rPr lang="en-US" sz="1600" dirty="0" smtClean="0"/>
              <a:t>Note: Dates book fast</a:t>
            </a:r>
            <a:r>
              <a:rPr lang="en-US" sz="1600" dirty="0" smtClean="0"/>
              <a:t>. Contact Michae</a:t>
            </a:r>
            <a:r>
              <a:rPr lang="en-US" sz="1600" dirty="0" smtClean="0"/>
              <a:t>l today as much of 2014 is already booked, a</a:t>
            </a:r>
            <a:r>
              <a:rPr lang="en-US" sz="1600" dirty="0" smtClean="0"/>
              <a:t>nd bookings for 2015 are already in process.</a:t>
            </a:r>
            <a:r>
              <a:rPr lang="en-US" sz="1600" dirty="0"/>
              <a:t> </a:t>
            </a:r>
          </a:p>
          <a:p>
            <a:r>
              <a:rPr lang="en-US" sz="1600" dirty="0" smtClean="0"/>
              <a:t>There </a:t>
            </a:r>
            <a:r>
              <a:rPr lang="en-US" sz="1600" dirty="0"/>
              <a:t>was a lot of buzz about </a:t>
            </a:r>
            <a:r>
              <a:rPr lang="en-US" sz="1600" b="1" i="1" dirty="0"/>
              <a:t>The Gift of Knowledge</a:t>
            </a:r>
            <a:r>
              <a:rPr lang="en-US" sz="1600" dirty="0"/>
              <a:t> </a:t>
            </a:r>
            <a:r>
              <a:rPr lang="en-US" sz="1600" b="1" dirty="0"/>
              <a:t>re-launch </a:t>
            </a:r>
            <a:r>
              <a:rPr lang="en-US" sz="1600" b="1" dirty="0" smtClean="0"/>
              <a:t>on Platinum Marketing</a:t>
            </a:r>
            <a:r>
              <a:rPr lang="en-US" sz="1600" dirty="0" smtClean="0"/>
              <a:t>. </a:t>
            </a:r>
            <a:r>
              <a:rPr lang="en-US" sz="1600" dirty="0"/>
              <a:t>All answers to those questions will be </a:t>
            </a:r>
            <a:r>
              <a:rPr lang="en-US" sz="1600" dirty="0" smtClean="0"/>
              <a:t>handled individually. </a:t>
            </a:r>
            <a:r>
              <a:rPr lang="en-US" sz="1600" dirty="0" smtClean="0"/>
              <a:t>Look for press releases and announcements this summer. </a:t>
            </a:r>
            <a:r>
              <a:rPr lang="en-US" sz="1600" dirty="0"/>
              <a:t>To say we are VERY excited about this is an understatement. Thank YOU for being a part of our growth and continued expansion!</a:t>
            </a:r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Gift </a:t>
            </a:r>
            <a:r>
              <a:rPr lang="en-US" dirty="0" smtClean="0">
                <a:latin typeface="Calibri" panose="020F0502020204030204" pitchFamily="34" charset="0"/>
              </a:rPr>
              <a:t>of Generosity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Q&amp;A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freynoso\Desktop\470658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996631"/>
            <a:ext cx="9144000" cy="8382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freynoso\Desktop\images\Top-M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87338" y="4191000"/>
            <a:ext cx="3217862" cy="1600200"/>
          </a:xfrm>
          <a:prstGeom prst="roundRect">
            <a:avLst>
              <a:gd name="adj" fmla="val 7514"/>
            </a:avLst>
          </a:prstGeom>
          <a:solidFill>
            <a:srgbClr val="81161C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0528" y="4311650"/>
            <a:ext cx="29022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dirty="0">
                <a:solidFill>
                  <a:schemeClr val="bg1"/>
                </a:solidFill>
              </a:rPr>
              <a:t>Thank you for attending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7 Ways to Approach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Top REALTOR</a:t>
            </a:r>
            <a:r>
              <a:rPr lang="en-US" sz="2400" baseline="30000" dirty="0">
                <a:solidFill>
                  <a:schemeClr val="bg1"/>
                </a:solidFill>
              </a:rPr>
              <a:t>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With Michael Maher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1300" y="6205538"/>
            <a:ext cx="71501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1400" i="1" dirty="0">
                <a:solidFill>
                  <a:schemeClr val="bg1"/>
                </a:solidFill>
                <a:latin typeface="+mj-lt"/>
              </a:rPr>
            </a:br>
            <a:r>
              <a:rPr lang="en-US" sz="1400" dirty="0">
                <a:solidFill>
                  <a:schemeClr val="bg1"/>
                </a:solidFill>
                <a:latin typeface="+mj-lt"/>
              </a:rPr>
              <a:t>Want to learn more? Call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1-800-963-1900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or visit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mortgagemarketguide.com </a:t>
            </a:r>
          </a:p>
          <a:p>
            <a:endParaRPr lang="en-US" sz="1400" dirty="0">
              <a:latin typeface="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" y="1276943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Best way to approach a Top </a:t>
            </a:r>
            <a:r>
              <a:rPr lang="en-US" sz="2000" dirty="0" smtClean="0">
                <a:ln/>
                <a:solidFill>
                  <a:srgbClr val="5A5A5A"/>
                </a:solidFill>
                <a:latin typeface="Calibri" panose="020F0502020204030204" pitchFamily="34" charset="0"/>
              </a:rPr>
              <a:t>Realtor®</a:t>
            </a: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Who to approach and what NOT to do</a:t>
            </a: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Learn the power of the Triangle of Trust</a:t>
            </a: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Give updates!</a:t>
            </a: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The Purple Cow strategy</a:t>
            </a: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Its all </a:t>
            </a:r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bout relationships</a:t>
            </a: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82161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Leverage ‘The Gift Of Generosity’</a:t>
            </a:r>
            <a:endParaRPr lang="en-US" sz="28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marL="457200" indent="-457200" algn="just"/>
            <a:endParaRPr lang="en-US" sz="2000" dirty="0">
              <a:solidFill>
                <a:srgbClr val="5A5A5A"/>
              </a:solidFill>
              <a:latin typeface="Helvetica 55 Roman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Today’s Agenda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066800"/>
            <a:ext cx="2973185" cy="4419600"/>
          </a:xfrm>
          <a:prstGeom prst="rect">
            <a:avLst/>
          </a:prstGeom>
          <a:effectLst>
            <a:outerShdw blurRad="114300" dist="50800" dir="54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799" y="1653613"/>
            <a:ext cx="4724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Michael J. Maher is </a:t>
            </a: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the proud </a:t>
            </a:r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father and founder </a:t>
            </a: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of The Generosity Generation; </a:t>
            </a:r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a group of like-minded </a:t>
            </a: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givers </a:t>
            </a: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professionals who understand that giving and receiving are two sides of the same coin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>
              <a:solidFill>
                <a:srgbClr val="5A5A5A"/>
              </a:solidFill>
              <a:latin typeface="Calibri" panose="020F0502020204030204" pitchFamily="34" charset="0"/>
            </a:endParaRPr>
          </a:p>
          <a:p>
            <a:pPr lvl="4"/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His </a:t>
            </a:r>
            <a:r>
              <a:rPr lang="en-US" sz="2000" dirty="0">
                <a:solidFill>
                  <a:srgbClr val="5A5A5A"/>
                </a:solidFill>
                <a:latin typeface="Calibri" panose="020F0502020204030204" pitchFamily="34" charset="0"/>
              </a:rPr>
              <a:t>book, </a:t>
            </a:r>
            <a:r>
              <a:rPr lang="en-US" sz="2000" i="1" u="sng" dirty="0">
                <a:solidFill>
                  <a:srgbClr val="5A5A5A"/>
                </a:solidFill>
                <a:latin typeface="Calibri" panose="020F0502020204030204" pitchFamily="34" charset="0"/>
              </a:rPr>
              <a:t>(7L) The Seven Levels of Communication: Go from Relationships to Referrals </a:t>
            </a:r>
            <a:r>
              <a:rPr lang="en-US" sz="2000" dirty="0" smtClean="0">
                <a:solidFill>
                  <a:srgbClr val="5A5A5A"/>
                </a:solidFill>
                <a:latin typeface="Calibri" panose="020F0502020204030204" pitchFamily="34" charset="0"/>
              </a:rPr>
              <a:t>is an International Bestseller.</a:t>
            </a:r>
          </a:p>
          <a:p>
            <a:endParaRPr lang="en-US" dirty="0">
              <a:solidFill>
                <a:srgbClr val="5A5A5A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6" descr="http://www.acsillc.com/wp-content/uploads/2013/12/7-Leve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2634" r="7409" b="3704"/>
          <a:stretch/>
        </p:blipFill>
        <p:spPr bwMode="auto">
          <a:xfrm rot="250990">
            <a:off x="758062" y="3422447"/>
            <a:ext cx="1315745" cy="202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About Michael </a:t>
            </a:r>
            <a:r>
              <a:rPr lang="en-US" dirty="0" smtClean="0">
                <a:latin typeface="Calibri" panose="020F0502020204030204" pitchFamily="34" charset="0"/>
              </a:rPr>
              <a:t>Maher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Get Real-Time Referrals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!!</a:t>
            </a:r>
          </a:p>
          <a:p>
            <a:pPr marL="0" indent="0" algn="ctr">
              <a:buNone/>
            </a:pP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</a:endParaRP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400" dirty="0" smtClean="0"/>
              <a:t>Post NOW </a:t>
            </a:r>
            <a:r>
              <a:rPr lang="en-US" sz="2400" dirty="0"/>
              <a:t>on your </a:t>
            </a:r>
            <a:r>
              <a:rPr lang="en-US" sz="2400" dirty="0" smtClean="0"/>
              <a:t>Facebook Status: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“Quick question for my non-Realtor friends… out of curiosity, if a friend or neighbor were looking to SELL their home, who would you recommend they call FIRST?”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The Best Way To Approach Top Realtors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®</a:t>
            </a:r>
            <a:b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How did you get your last</a:t>
            </a:r>
            <a:r>
              <a:rPr lang="en-US" sz="2800" dirty="0" smtClean="0"/>
              <a:t>…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Great Realtor® Referral Relationship?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The Best Way To Approach Top Realtors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®</a:t>
            </a:r>
            <a:b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1534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#1 Best Way to Approach a Realtor® is to refer  them pre-approved buyers</a:t>
            </a:r>
            <a:r>
              <a:rPr lang="en-US" sz="2800" dirty="0"/>
              <a:t> </a:t>
            </a:r>
            <a:r>
              <a:rPr lang="en-US" sz="2800" dirty="0" smtClean="0"/>
              <a:t>(or ready sellers).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Who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To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Approach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and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What NOT To Do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</a:b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/>
            </a:r>
            <a:b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</a:br>
            <a:r>
              <a:rPr lang="en-US" dirty="0">
                <a:latin typeface="Calibri" panose="020F0502020204030204" pitchFamily="34" charset="0"/>
              </a:rPr>
              <a:t>#1 How to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14600"/>
            <a:ext cx="91440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No. </a:t>
            </a:r>
          </a:p>
          <a:p>
            <a:pPr marL="0" indent="0" algn="ctr">
              <a:buNone/>
            </a:pPr>
            <a:r>
              <a:rPr lang="en-US" sz="4800" b="1" dirty="0" smtClean="0"/>
              <a:t>More. </a:t>
            </a:r>
          </a:p>
          <a:p>
            <a:pPr marL="0" indent="0" algn="ctr">
              <a:buNone/>
            </a:pPr>
            <a:r>
              <a:rPr lang="en-US" sz="4800" b="1" dirty="0" smtClean="0"/>
              <a:t>Donuts!</a:t>
            </a:r>
          </a:p>
          <a:p>
            <a:pPr marL="0" indent="0" algn="ctr">
              <a:buNone/>
            </a:pPr>
            <a:r>
              <a:rPr lang="en-US" sz="4800" b="1" dirty="0" smtClean="0">
                <a:sym typeface="Wingdings" panose="05000000000000000000" pitchFamily="2" charset="2"/>
              </a:rPr>
              <a:t> </a:t>
            </a:r>
            <a:endParaRPr lang="en-US" sz="4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Who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To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Approach 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and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>What NOT To Do</a:t>
            </a:r>
            <a:r>
              <a:rPr lang="en-US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/>
            </a:r>
            <a:br>
              <a:rPr lang="en-US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r>
              <a:rPr lang="en-US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  <a:t/>
            </a:r>
            <a:br>
              <a:rPr lang="en-US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Calibri" panose="020F0502020204030204" pitchFamily="34" charset="0"/>
              </a:rPr>
            </a:br>
            <a:r>
              <a:rPr lang="en-US" b="0" dirty="0">
                <a:solidFill>
                  <a:srgbClr val="5A5A5A"/>
                </a:solidFill>
                <a:latin typeface="Calibri" panose="020F0502020204030204" pitchFamily="34" charset="0"/>
              </a:rPr>
              <a:t>Repeat after me… </a:t>
            </a:r>
            <a:r>
              <a:rPr lang="en-US" b="0" dirty="0" smtClean="0">
                <a:solidFill>
                  <a:srgbClr val="5A5A5A"/>
                </a:solidFill>
                <a:latin typeface="Calibri" panose="020F0502020204030204" pitchFamily="34" charset="0"/>
              </a:rPr>
              <a:t> 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1618</Words>
  <Application>Microsoft Office PowerPoint</Application>
  <PresentationFormat>On-screen Show (4:3)</PresentationFormat>
  <Paragraphs>213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Today’s Agenda  </vt:lpstr>
      <vt:lpstr>About Michael Maher  </vt:lpstr>
      <vt:lpstr>The Best Way To Approach Top Realtors®  </vt:lpstr>
      <vt:lpstr>The Best Way To Approach Top Realtors®  </vt:lpstr>
      <vt:lpstr>Who To Approach and What NOT To Do   #1 How to Approach</vt:lpstr>
      <vt:lpstr>Who To Approach and What NOT To Do  Repeat after me…  </vt:lpstr>
      <vt:lpstr>The End. </vt:lpstr>
      <vt:lpstr>Who To Approach and What NOT To Do  </vt:lpstr>
      <vt:lpstr>Who To Approach and What NOT To Do   #2 Approach Buyer’s Agent</vt:lpstr>
      <vt:lpstr>                 #3: The Triangle of Trust  Current Realtor Relationship</vt:lpstr>
      <vt:lpstr>Triangle of Trust (example)</vt:lpstr>
      <vt:lpstr>The Triangle of Trust  Agent Referral</vt:lpstr>
      <vt:lpstr>Give Updates  #4: Update ALL Parties*</vt:lpstr>
      <vt:lpstr>Give Updates  #4: Update Listing Agent Regularly</vt:lpstr>
      <vt:lpstr>The Purple Cow Strategy  #5: Be Different. Be Better. </vt:lpstr>
      <vt:lpstr>The Purple Cow Strategy  #5: Product Differentiation</vt:lpstr>
      <vt:lpstr>#6: It’s All About Relationships  </vt:lpstr>
      <vt:lpstr>It’s All About Relationships  Want to work with #1? </vt:lpstr>
      <vt:lpstr>It’s All About Relationships Take a sincere interest in helping them grow… </vt:lpstr>
      <vt:lpstr>It’s All About Relationships  It’s Easier than You Think… </vt:lpstr>
      <vt:lpstr>WHAT?</vt:lpstr>
      <vt:lpstr>PowerPoint Presentation</vt:lpstr>
      <vt:lpstr>It’s All About Relationships   Take Action… DO IT NOW! </vt:lpstr>
      <vt:lpstr>#7 Leverage The Gift of Generosity  </vt:lpstr>
      <vt:lpstr>The Gift of Generosity  </vt:lpstr>
      <vt:lpstr>The Gift of Generosity  </vt:lpstr>
      <vt:lpstr>The Gift of Generosity  Just For Registering… </vt:lpstr>
      <vt:lpstr>Q&amp;A  </vt:lpstr>
      <vt:lpstr>The Gift of Generosity  Q&amp;A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Reynoso</dc:creator>
  <cp:lastModifiedBy>Shelly Rachanow Williams</cp:lastModifiedBy>
  <cp:revision>108</cp:revision>
  <dcterms:created xsi:type="dcterms:W3CDTF">2014-06-03T20:18:19Z</dcterms:created>
  <dcterms:modified xsi:type="dcterms:W3CDTF">2014-06-20T19:10:33Z</dcterms:modified>
</cp:coreProperties>
</file>